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15"/>
  </p:handoutMasterIdLst>
  <p:sldIdLst>
    <p:sldId id="256" r:id="rId2"/>
    <p:sldId id="257" r:id="rId3"/>
    <p:sldId id="258" r:id="rId4"/>
    <p:sldId id="259" r:id="rId5"/>
    <p:sldId id="260" r:id="rId6"/>
    <p:sldId id="261" r:id="rId7"/>
    <p:sldId id="262" r:id="rId8"/>
    <p:sldId id="263" r:id="rId9"/>
    <p:sldId id="264" r:id="rId10"/>
    <p:sldId id="265" r:id="rId11"/>
    <p:sldId id="268" r:id="rId12"/>
    <p:sldId id="266" r:id="rId13"/>
    <p:sldId id="267"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ED9C672-AA5D-40E2-821B-4018CF854FD2}" type="datetimeFigureOut">
              <a:rPr lang="en-US" smtClean="0"/>
              <a:t>8/29/2014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134BBC2-C250-4574-8A3E-BE7314C47BDC}" type="slidenum">
              <a:rPr lang="en-US" smtClean="0"/>
              <a:t>‹#›</a:t>
            </a:fld>
            <a:endParaRPr lang="en-US"/>
          </a:p>
        </p:txBody>
      </p:sp>
    </p:spTree>
    <p:extLst>
      <p:ext uri="{BB962C8B-B14F-4D97-AF65-F5344CB8AC3E}">
        <p14:creationId xmlns:p14="http://schemas.microsoft.com/office/powerpoint/2010/main" val="185635066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D553823-15B1-4559-876D-780ABAF6C301}" type="datetimeFigureOut">
              <a:rPr lang="en-US" smtClean="0"/>
              <a:t>8/29/2014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D9A605A-F667-4AA5-99B6-8D78983A8297}"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553823-15B1-4559-876D-780ABAF6C301}" type="datetimeFigureOut">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9A605A-F667-4AA5-99B6-8D78983A829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553823-15B1-4559-876D-780ABAF6C301}" type="datetimeFigureOut">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9A605A-F667-4AA5-99B6-8D78983A829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D553823-15B1-4559-876D-780ABAF6C301}" type="datetimeFigureOut">
              <a:rPr lang="en-US" smtClean="0"/>
              <a:t>8/29/2014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9A605A-F667-4AA5-99B6-8D78983A8297}"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D553823-15B1-4559-876D-780ABAF6C301}" type="datetimeFigureOut">
              <a:rPr lang="en-US" smtClean="0"/>
              <a:t>8/29/2014</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D9A605A-F667-4AA5-99B6-8D78983A829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D553823-15B1-4559-876D-780ABAF6C301}" type="datetimeFigureOut">
              <a:rPr lang="en-US" smtClean="0"/>
              <a:t>8/29/2014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9A605A-F667-4AA5-99B6-8D78983A8297}"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D553823-15B1-4559-876D-780ABAF6C301}" type="datetimeFigureOut">
              <a:rPr lang="en-US" smtClean="0"/>
              <a:t>8/29/2014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9A605A-F667-4AA5-99B6-8D78983A8297}"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D553823-15B1-4559-876D-780ABAF6C301}" type="datetimeFigureOut">
              <a:rPr lang="en-US" smtClean="0"/>
              <a:t>8/29/2014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9A605A-F667-4AA5-99B6-8D78983A829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553823-15B1-4559-876D-780ABAF6C301}" type="datetimeFigureOut">
              <a:rPr lang="en-US" smtClean="0"/>
              <a:t>8/29/2014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9A605A-F667-4AA5-99B6-8D78983A829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D553823-15B1-4559-876D-780ABAF6C301}" type="datetimeFigureOut">
              <a:rPr lang="en-US" smtClean="0"/>
              <a:t>8/29/2014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9A605A-F667-4AA5-99B6-8D78983A8297}"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D553823-15B1-4559-876D-780ABAF6C301}" type="datetimeFigureOut">
              <a:rPr lang="en-US" smtClean="0"/>
              <a:t>8/29/2014</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7D9A605A-F667-4AA5-99B6-8D78983A8297}"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D553823-15B1-4559-876D-780ABAF6C301}" type="datetimeFigureOut">
              <a:rPr lang="en-US" smtClean="0"/>
              <a:t>8/29/2014</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D9A605A-F667-4AA5-99B6-8D78983A829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M9n98SXNGl8"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HP4NxUFgFrs" TargetMode="External"/><Relationship Id="rId2" Type="http://schemas.openxmlformats.org/officeDocument/2006/relationships/hyperlink" Target="https://www.youtube.com/watch?v=lc0UehYemQA"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3JI2QlYZ3V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Lbjru5CQIW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PJvosb4UCL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4800" dirty="0" smtClean="0"/>
              <a:t>In Literature</a:t>
            </a:r>
            <a:endParaRPr lang="en-US" sz="4800" dirty="0"/>
          </a:p>
        </p:txBody>
      </p:sp>
      <p:sp>
        <p:nvSpPr>
          <p:cNvPr id="2" name="Title 1"/>
          <p:cNvSpPr>
            <a:spLocks noGrp="1"/>
          </p:cNvSpPr>
          <p:nvPr>
            <p:ph type="ctrTitle"/>
          </p:nvPr>
        </p:nvSpPr>
        <p:spPr/>
        <p:txBody>
          <a:bodyPr>
            <a:noAutofit/>
          </a:bodyPr>
          <a:lstStyle/>
          <a:p>
            <a:r>
              <a:rPr lang="en-US" sz="9600" dirty="0" smtClean="0"/>
              <a:t>Conflict</a:t>
            </a:r>
            <a:endParaRPr lang="en-US" sz="9600" dirty="0"/>
          </a:p>
        </p:txBody>
      </p:sp>
    </p:spTree>
    <p:extLst>
      <p:ext uri="{BB962C8B-B14F-4D97-AF65-F5344CB8AC3E}">
        <p14:creationId xmlns:p14="http://schemas.microsoft.com/office/powerpoint/2010/main" val="974211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1"/>
                </a:solidFill>
              </a:rPr>
              <a:t>Character vs. Society</a:t>
            </a:r>
            <a:endParaRPr lang="en-US" sz="5400" dirty="0">
              <a:solidFill>
                <a:schemeClr val="accent1"/>
              </a:solidFill>
            </a:endParaRPr>
          </a:p>
        </p:txBody>
      </p:sp>
      <p:sp>
        <p:nvSpPr>
          <p:cNvPr id="3" name="Content Placeholder 2"/>
          <p:cNvSpPr>
            <a:spLocks noGrp="1"/>
          </p:cNvSpPr>
          <p:nvPr>
            <p:ph sz="quarter" idx="1"/>
          </p:nvPr>
        </p:nvSpPr>
        <p:spPr/>
        <p:txBody>
          <a:bodyPr>
            <a:normAutofit/>
          </a:bodyPr>
          <a:lstStyle/>
          <a:p>
            <a:r>
              <a:rPr lang="en-US" sz="3600" dirty="0" smtClean="0"/>
              <a:t>Characters struggle against the morals of their culture and government</a:t>
            </a:r>
          </a:p>
          <a:p>
            <a:endParaRPr lang="en-US" sz="3600" dirty="0"/>
          </a:p>
          <a:p>
            <a:r>
              <a:rPr lang="en-US" sz="3600" dirty="0" smtClean="0"/>
              <a:t>Battle evil or oppressive cultures (people of power trying to rule others), dictatorships (Hitler, Saddam Hussein)</a:t>
            </a:r>
          </a:p>
          <a:p>
            <a:pPr marL="0" indent="0">
              <a:buNone/>
            </a:pPr>
            <a:endParaRPr lang="en-US" sz="3600" dirty="0"/>
          </a:p>
        </p:txBody>
      </p:sp>
    </p:spTree>
    <p:extLst>
      <p:ext uri="{BB962C8B-B14F-4D97-AF65-F5344CB8AC3E}">
        <p14:creationId xmlns:p14="http://schemas.microsoft.com/office/powerpoint/2010/main" val="3785184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85000" lnSpcReduction="20000"/>
          </a:bodyPr>
          <a:lstStyle/>
          <a:p>
            <a:endParaRPr lang="en-US" sz="2800" dirty="0" smtClean="0"/>
          </a:p>
          <a:p>
            <a:r>
              <a:rPr lang="en-US" sz="2800" dirty="0" smtClean="0"/>
              <a:t>Dystopian </a:t>
            </a:r>
            <a:r>
              <a:rPr lang="en-US" sz="2800" dirty="0"/>
              <a:t>society- an imaginary place </a:t>
            </a:r>
            <a:r>
              <a:rPr lang="en-US" sz="2800" dirty="0" smtClean="0"/>
              <a:t>(often set in the future) where </a:t>
            </a:r>
            <a:r>
              <a:rPr lang="en-US" sz="2800" dirty="0"/>
              <a:t>people are unhappy and usually afraid because they are not treated </a:t>
            </a:r>
            <a:r>
              <a:rPr lang="en-US" sz="2800" dirty="0" smtClean="0"/>
              <a:t>fairly. Ex: Hunger Games, Divergent</a:t>
            </a:r>
          </a:p>
          <a:p>
            <a:endParaRPr lang="en-US" sz="2800" dirty="0"/>
          </a:p>
          <a:p>
            <a:r>
              <a:rPr lang="en-US" sz="2800" dirty="0" smtClean="0"/>
              <a:t>“The books have nothing to say. They’re all about people that never existed. The people that read them, it makes them unhappy with their own lives, makes them want to live in other ways in which they can never really be.”</a:t>
            </a:r>
          </a:p>
          <a:p>
            <a:endParaRPr lang="en-US" sz="2800" dirty="0" smtClean="0"/>
          </a:p>
          <a:p>
            <a:r>
              <a:rPr lang="en-US" sz="2800" dirty="0">
                <a:hlinkClick r:id="rId2"/>
              </a:rPr>
              <a:t>Fahrenheit video clip</a:t>
            </a:r>
            <a:endParaRPr lang="en-US" sz="2800" dirty="0"/>
          </a:p>
          <a:p>
            <a:endParaRPr lang="en-US" sz="2800" dirty="0"/>
          </a:p>
          <a:p>
            <a:pPr marL="0" indent="0">
              <a:buNone/>
            </a:pPr>
            <a:r>
              <a:rPr lang="en-US" dirty="0" smtClean="0"/>
              <a:t> </a:t>
            </a:r>
            <a:endParaRPr lang="en-US" dirty="0"/>
          </a:p>
        </p:txBody>
      </p:sp>
    </p:spTree>
    <p:extLst>
      <p:ext uri="{BB962C8B-B14F-4D97-AF65-F5344CB8AC3E}">
        <p14:creationId xmlns:p14="http://schemas.microsoft.com/office/powerpoint/2010/main" val="1320982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1"/>
                </a:solidFill>
              </a:rPr>
              <a:t>Character vs. Technology</a:t>
            </a:r>
            <a:endParaRPr lang="en-US" sz="5400" dirty="0">
              <a:solidFill>
                <a:schemeClr val="accent1"/>
              </a:solidFill>
            </a:endParaRPr>
          </a:p>
        </p:txBody>
      </p:sp>
      <p:sp>
        <p:nvSpPr>
          <p:cNvPr id="3" name="Content Placeholder 2"/>
          <p:cNvSpPr>
            <a:spLocks noGrp="1"/>
          </p:cNvSpPr>
          <p:nvPr>
            <p:ph sz="quarter" idx="1"/>
          </p:nvPr>
        </p:nvSpPr>
        <p:spPr/>
        <p:txBody>
          <a:bodyPr>
            <a:normAutofit/>
          </a:bodyPr>
          <a:lstStyle/>
          <a:p>
            <a:r>
              <a:rPr lang="en-US" sz="3600" dirty="0" smtClean="0"/>
              <a:t>Character against man-made objects with “artificial intelligence”</a:t>
            </a:r>
          </a:p>
          <a:p>
            <a:pPr marL="0" indent="0">
              <a:buNone/>
            </a:pPr>
            <a:endParaRPr lang="en-US" sz="3600" dirty="0"/>
          </a:p>
          <a:p>
            <a:r>
              <a:rPr lang="en-US" sz="3600" dirty="0" smtClean="0"/>
              <a:t>Just because we can, should we?</a:t>
            </a:r>
          </a:p>
          <a:p>
            <a:endParaRPr lang="en-US" sz="3600" dirty="0"/>
          </a:p>
          <a:p>
            <a:r>
              <a:rPr lang="en-US" sz="3600" dirty="0" smtClean="0">
                <a:hlinkClick r:id="rId2"/>
              </a:rPr>
              <a:t>Jurassic Park video </a:t>
            </a:r>
            <a:r>
              <a:rPr lang="en-US" sz="3600" dirty="0" smtClean="0">
                <a:hlinkClick r:id="rId2"/>
              </a:rPr>
              <a:t>clip</a:t>
            </a:r>
            <a:endParaRPr lang="en-US" sz="3600" dirty="0" smtClean="0"/>
          </a:p>
          <a:p>
            <a:r>
              <a:rPr lang="en-US" sz="3600" dirty="0" smtClean="0">
                <a:hlinkClick r:id="rId3"/>
              </a:rPr>
              <a:t>My Sister's Keeper video clip</a:t>
            </a:r>
            <a:endParaRPr lang="en-US" sz="3600" dirty="0"/>
          </a:p>
        </p:txBody>
      </p:sp>
    </p:spTree>
    <p:extLst>
      <p:ext uri="{BB962C8B-B14F-4D97-AF65-F5344CB8AC3E}">
        <p14:creationId xmlns:p14="http://schemas.microsoft.com/office/powerpoint/2010/main" val="3818434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r>
              <a:rPr lang="en-US" sz="3200" dirty="0" smtClean="0"/>
              <a:t>Conflict in literature can be complex</a:t>
            </a:r>
          </a:p>
          <a:p>
            <a:endParaRPr lang="en-US" sz="3200" dirty="0"/>
          </a:p>
          <a:p>
            <a:r>
              <a:rPr lang="en-US" sz="3200" dirty="0" smtClean="0"/>
              <a:t>Knowing the basics is key to understanding how conflict is built and how it affects the story</a:t>
            </a:r>
          </a:p>
          <a:p>
            <a:endParaRPr lang="en-US" sz="3200" dirty="0"/>
          </a:p>
          <a:p>
            <a:r>
              <a:rPr lang="en-US" sz="3200" dirty="0" smtClean="0"/>
              <a:t>There may be an individual conflict or many together, but conflict must exist for </a:t>
            </a:r>
            <a:r>
              <a:rPr lang="en-US" sz="3200" dirty="0"/>
              <a:t>a</a:t>
            </a:r>
            <a:r>
              <a:rPr lang="en-US" sz="3200" dirty="0" smtClean="0"/>
              <a:t> story to exist.</a:t>
            </a:r>
          </a:p>
          <a:p>
            <a:pPr marL="0" indent="0">
              <a:buNone/>
            </a:pPr>
            <a:endParaRPr lang="en-US" dirty="0"/>
          </a:p>
        </p:txBody>
      </p:sp>
    </p:spTree>
    <p:extLst>
      <p:ext uri="{BB962C8B-B14F-4D97-AF65-F5344CB8AC3E}">
        <p14:creationId xmlns:p14="http://schemas.microsoft.com/office/powerpoint/2010/main" val="238494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solidFill>
                  <a:schemeClr val="accent1"/>
                </a:solidFill>
              </a:rPr>
              <a:t>Conflict</a:t>
            </a:r>
            <a:endParaRPr lang="en-US" sz="6600" dirty="0">
              <a:solidFill>
                <a:schemeClr val="accent1"/>
              </a:solidFill>
            </a:endParaRPr>
          </a:p>
        </p:txBody>
      </p:sp>
      <p:sp>
        <p:nvSpPr>
          <p:cNvPr id="3" name="Content Placeholder 2"/>
          <p:cNvSpPr>
            <a:spLocks noGrp="1"/>
          </p:cNvSpPr>
          <p:nvPr>
            <p:ph sz="quarter" idx="1"/>
          </p:nvPr>
        </p:nvSpPr>
        <p:spPr/>
        <p:txBody>
          <a:bodyPr>
            <a:noAutofit/>
          </a:bodyPr>
          <a:lstStyle/>
          <a:p>
            <a:r>
              <a:rPr lang="en-US" sz="4000" dirty="0" smtClean="0"/>
              <a:t>6 types</a:t>
            </a:r>
          </a:p>
          <a:p>
            <a:r>
              <a:rPr lang="en-US" sz="4000" dirty="0" smtClean="0"/>
              <a:t>Is the main issue or problem and makes story move (creates excitement and anticipation)</a:t>
            </a:r>
          </a:p>
          <a:p>
            <a:r>
              <a:rPr lang="en-US" sz="4000" dirty="0" smtClean="0"/>
              <a:t>Short stories have one main conflict, novels may have more</a:t>
            </a:r>
          </a:p>
        </p:txBody>
      </p:sp>
    </p:spTree>
    <p:extLst>
      <p:ext uri="{BB962C8B-B14F-4D97-AF65-F5344CB8AC3E}">
        <p14:creationId xmlns:p14="http://schemas.microsoft.com/office/powerpoint/2010/main" val="111606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chemeClr val="accent1"/>
                </a:solidFill>
              </a:rPr>
              <a:t>Conflict Categories</a:t>
            </a:r>
            <a:endParaRPr lang="en-US" sz="6000" dirty="0">
              <a:solidFill>
                <a:schemeClr val="accent1"/>
              </a:solidFill>
            </a:endParaRPr>
          </a:p>
        </p:txBody>
      </p:sp>
      <p:sp>
        <p:nvSpPr>
          <p:cNvPr id="3" name="Content Placeholder 2"/>
          <p:cNvSpPr>
            <a:spLocks noGrp="1"/>
          </p:cNvSpPr>
          <p:nvPr>
            <p:ph sz="quarter" idx="1"/>
          </p:nvPr>
        </p:nvSpPr>
        <p:spPr/>
        <p:txBody>
          <a:bodyPr>
            <a:normAutofit/>
          </a:bodyPr>
          <a:lstStyle/>
          <a:p>
            <a:pPr marL="0" indent="0">
              <a:buNone/>
            </a:pPr>
            <a:endParaRPr lang="en-US" sz="4000" dirty="0" smtClean="0"/>
          </a:p>
          <a:p>
            <a:pPr marL="0" indent="0" algn="ctr">
              <a:buNone/>
            </a:pPr>
            <a:r>
              <a:rPr lang="en-US" sz="6600" dirty="0" smtClean="0"/>
              <a:t>Internal Conflict (1) </a:t>
            </a:r>
          </a:p>
          <a:p>
            <a:pPr marL="0" indent="0" algn="ctr">
              <a:buNone/>
            </a:pPr>
            <a:r>
              <a:rPr lang="en-US" sz="6600" dirty="0" smtClean="0"/>
              <a:t>and </a:t>
            </a:r>
          </a:p>
          <a:p>
            <a:pPr marL="0" indent="0" algn="ctr">
              <a:buNone/>
            </a:pPr>
            <a:r>
              <a:rPr lang="en-US" sz="6600" dirty="0" smtClean="0"/>
              <a:t>External Conflict (5)</a:t>
            </a:r>
          </a:p>
        </p:txBody>
      </p:sp>
    </p:spTree>
    <p:extLst>
      <p:ext uri="{BB962C8B-B14F-4D97-AF65-F5344CB8AC3E}">
        <p14:creationId xmlns:p14="http://schemas.microsoft.com/office/powerpoint/2010/main" val="3710583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274320" lvl="0" indent="-274320">
              <a:spcBef>
                <a:spcPts val="580"/>
              </a:spcBef>
            </a:pPr>
            <a:r>
              <a:rPr lang="en-US" sz="4400" dirty="0" smtClean="0">
                <a:solidFill>
                  <a:prstClr val="black"/>
                </a:solidFill>
                <a:latin typeface="Perpetua"/>
                <a:ea typeface="+mn-ea"/>
                <a:cs typeface="+mn-cs"/>
              </a:rPr>
              <a:t/>
            </a:r>
            <a:br>
              <a:rPr lang="en-US" sz="4400" dirty="0" smtClean="0">
                <a:solidFill>
                  <a:prstClr val="black"/>
                </a:solidFill>
                <a:latin typeface="Perpetua"/>
                <a:ea typeface="+mn-ea"/>
                <a:cs typeface="+mn-cs"/>
              </a:rPr>
            </a:br>
            <a:r>
              <a:rPr lang="en-US" sz="4400" dirty="0">
                <a:solidFill>
                  <a:prstClr val="black"/>
                </a:solidFill>
                <a:latin typeface="Perpetua"/>
                <a:ea typeface="+mn-ea"/>
                <a:cs typeface="+mn-cs"/>
              </a:rPr>
              <a:t/>
            </a:r>
            <a:br>
              <a:rPr lang="en-US" sz="4400" dirty="0">
                <a:solidFill>
                  <a:prstClr val="black"/>
                </a:solidFill>
                <a:latin typeface="Perpetua"/>
                <a:ea typeface="+mn-ea"/>
                <a:cs typeface="+mn-cs"/>
              </a:rPr>
            </a:br>
            <a:r>
              <a:rPr lang="en-US" sz="4400" dirty="0" smtClean="0">
                <a:solidFill>
                  <a:prstClr val="black"/>
                </a:solidFill>
                <a:latin typeface="Perpetua"/>
                <a:ea typeface="+mn-ea"/>
                <a:cs typeface="+mn-cs"/>
              </a:rPr>
              <a:t/>
            </a:r>
            <a:br>
              <a:rPr lang="en-US" sz="4400" dirty="0" smtClean="0">
                <a:solidFill>
                  <a:prstClr val="black"/>
                </a:solidFill>
                <a:latin typeface="Perpetua"/>
                <a:ea typeface="+mn-ea"/>
                <a:cs typeface="+mn-cs"/>
              </a:rPr>
            </a:br>
            <a:r>
              <a:rPr lang="en-US" sz="3600" dirty="0">
                <a:solidFill>
                  <a:prstClr val="black"/>
                </a:solidFill>
                <a:latin typeface="Perpetua"/>
                <a:ea typeface="+mn-ea"/>
                <a:cs typeface="+mn-cs"/>
              </a:rPr>
              <a:t/>
            </a:r>
            <a:br>
              <a:rPr lang="en-US" sz="3600" dirty="0">
                <a:solidFill>
                  <a:prstClr val="black"/>
                </a:solidFill>
                <a:latin typeface="Perpetua"/>
                <a:ea typeface="+mn-ea"/>
                <a:cs typeface="+mn-cs"/>
              </a:rPr>
            </a:br>
            <a:r>
              <a:rPr lang="en-US" sz="6000" dirty="0" smtClean="0">
                <a:solidFill>
                  <a:schemeClr val="accent1"/>
                </a:solidFill>
                <a:latin typeface="Franklin Gothic Book" pitchFamily="34" charset="0"/>
                <a:ea typeface="+mn-ea"/>
                <a:cs typeface="+mn-cs"/>
              </a:rPr>
              <a:t>Internal</a:t>
            </a:r>
            <a:r>
              <a:rPr lang="en-US" sz="6700" dirty="0" smtClean="0">
                <a:solidFill>
                  <a:schemeClr val="accent1"/>
                </a:solidFill>
                <a:latin typeface="Perpetua"/>
                <a:ea typeface="+mn-ea"/>
                <a:cs typeface="+mn-cs"/>
              </a:rPr>
              <a:t> Conflict</a:t>
            </a:r>
            <a:endParaRPr lang="en-US" sz="4400" dirty="0">
              <a:solidFill>
                <a:schemeClr val="accent1"/>
              </a:solidFill>
            </a:endParaRPr>
          </a:p>
        </p:txBody>
      </p:sp>
      <p:sp>
        <p:nvSpPr>
          <p:cNvPr id="3" name="Content Placeholder 2"/>
          <p:cNvSpPr>
            <a:spLocks noGrp="1"/>
          </p:cNvSpPr>
          <p:nvPr>
            <p:ph sz="quarter" idx="1"/>
          </p:nvPr>
        </p:nvSpPr>
        <p:spPr/>
        <p:txBody>
          <a:bodyPr/>
          <a:lstStyle/>
          <a:p>
            <a:pPr lvl="1">
              <a:buClr>
                <a:srgbClr val="9B2D1F"/>
              </a:buClr>
            </a:pPr>
            <a:r>
              <a:rPr lang="en-US" sz="3600" dirty="0" smtClean="0">
                <a:solidFill>
                  <a:prstClr val="black"/>
                </a:solidFill>
              </a:rPr>
              <a:t>Exists </a:t>
            </a:r>
            <a:r>
              <a:rPr lang="en-US" sz="3600" dirty="0">
                <a:solidFill>
                  <a:prstClr val="black"/>
                </a:solidFill>
              </a:rPr>
              <a:t>inside the </a:t>
            </a:r>
            <a:r>
              <a:rPr lang="en-US" sz="3600" dirty="0" smtClean="0">
                <a:solidFill>
                  <a:prstClr val="black"/>
                </a:solidFill>
              </a:rPr>
              <a:t>character (in their head and heart)</a:t>
            </a:r>
            <a:endParaRPr lang="en-US" sz="3600" dirty="0">
              <a:solidFill>
                <a:prstClr val="black"/>
              </a:solidFill>
            </a:endParaRPr>
          </a:p>
          <a:p>
            <a:pPr lvl="1">
              <a:buClr>
                <a:srgbClr val="9B2D1F"/>
              </a:buClr>
            </a:pPr>
            <a:r>
              <a:rPr lang="en-US" sz="3600" dirty="0">
                <a:solidFill>
                  <a:prstClr val="black"/>
                </a:solidFill>
              </a:rPr>
              <a:t>Makes character believable and credible</a:t>
            </a:r>
          </a:p>
          <a:p>
            <a:pPr marL="320040" lvl="1" indent="0">
              <a:buClr>
                <a:srgbClr val="9B2D1F"/>
              </a:buClr>
              <a:buNone/>
            </a:pPr>
            <a:endParaRPr lang="en-US" sz="3600" dirty="0">
              <a:solidFill>
                <a:prstClr val="black"/>
              </a:solidFill>
            </a:endParaRPr>
          </a:p>
          <a:p>
            <a:pPr lvl="1">
              <a:buClr>
                <a:srgbClr val="9B2D1F"/>
              </a:buClr>
            </a:pPr>
            <a:r>
              <a:rPr lang="en-US" sz="6000" b="1" dirty="0">
                <a:solidFill>
                  <a:prstClr val="black"/>
                </a:solidFill>
              </a:rPr>
              <a:t>Character vs. self</a:t>
            </a:r>
          </a:p>
          <a:p>
            <a:pPr marL="0" indent="0">
              <a:buNone/>
            </a:pPr>
            <a:endParaRPr lang="en-US" dirty="0"/>
          </a:p>
        </p:txBody>
      </p:sp>
    </p:spTree>
    <p:extLst>
      <p:ext uri="{BB962C8B-B14F-4D97-AF65-F5344CB8AC3E}">
        <p14:creationId xmlns:p14="http://schemas.microsoft.com/office/powerpoint/2010/main" val="2460750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1"/>
                </a:solidFill>
              </a:rPr>
              <a:t>External Conflict</a:t>
            </a:r>
            <a:endParaRPr lang="en-US" sz="5400" dirty="0">
              <a:solidFill>
                <a:schemeClr val="accent1"/>
              </a:solidFill>
            </a:endParaRPr>
          </a:p>
        </p:txBody>
      </p:sp>
      <p:sp>
        <p:nvSpPr>
          <p:cNvPr id="3" name="Content Placeholder 2"/>
          <p:cNvSpPr>
            <a:spLocks noGrp="1"/>
          </p:cNvSpPr>
          <p:nvPr>
            <p:ph sz="quarter" idx="1"/>
          </p:nvPr>
        </p:nvSpPr>
        <p:spPr/>
        <p:txBody>
          <a:bodyPr>
            <a:normAutofit fontScale="77500" lnSpcReduction="20000"/>
          </a:bodyPr>
          <a:lstStyle/>
          <a:p>
            <a:r>
              <a:rPr lang="en-US" sz="4200" dirty="0" smtClean="0"/>
              <a:t>Issue or problem that exists outside of the character’s head</a:t>
            </a:r>
          </a:p>
          <a:p>
            <a:endParaRPr lang="en-US" dirty="0"/>
          </a:p>
          <a:p>
            <a:r>
              <a:rPr lang="en-US" sz="6000" b="1" dirty="0" smtClean="0"/>
              <a:t>Character vs. character</a:t>
            </a:r>
          </a:p>
          <a:p>
            <a:r>
              <a:rPr lang="en-US" sz="6000" b="1" dirty="0" smtClean="0"/>
              <a:t>Character vs. nature</a:t>
            </a:r>
          </a:p>
          <a:p>
            <a:r>
              <a:rPr lang="en-US" sz="6000" b="1" dirty="0" smtClean="0"/>
              <a:t>Character vs. society</a:t>
            </a:r>
          </a:p>
          <a:p>
            <a:r>
              <a:rPr lang="en-US" sz="6000" b="1" dirty="0" smtClean="0"/>
              <a:t>Character vs. fate</a:t>
            </a:r>
          </a:p>
          <a:p>
            <a:r>
              <a:rPr lang="en-US" sz="6000" b="1" dirty="0" smtClean="0"/>
              <a:t>Character vs. technology</a:t>
            </a:r>
            <a:endParaRPr lang="en-US" sz="6000" b="1" dirty="0"/>
          </a:p>
        </p:txBody>
      </p:sp>
    </p:spTree>
    <p:extLst>
      <p:ext uri="{BB962C8B-B14F-4D97-AF65-F5344CB8AC3E}">
        <p14:creationId xmlns:p14="http://schemas.microsoft.com/office/powerpoint/2010/main" val="1540614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1"/>
                </a:solidFill>
              </a:rPr>
              <a:t>Character vs. Self</a:t>
            </a:r>
            <a:endParaRPr lang="en-US" sz="5400" dirty="0">
              <a:solidFill>
                <a:schemeClr val="accent1"/>
              </a:solidFill>
            </a:endParaRPr>
          </a:p>
        </p:txBody>
      </p:sp>
      <p:sp>
        <p:nvSpPr>
          <p:cNvPr id="3" name="Content Placeholder 2"/>
          <p:cNvSpPr>
            <a:spLocks noGrp="1"/>
          </p:cNvSpPr>
          <p:nvPr>
            <p:ph sz="quarter" idx="1"/>
          </p:nvPr>
        </p:nvSpPr>
        <p:spPr/>
        <p:txBody>
          <a:bodyPr>
            <a:normAutofit/>
          </a:bodyPr>
          <a:lstStyle/>
          <a:p>
            <a:r>
              <a:rPr lang="en-US" sz="3600" dirty="0" smtClean="0"/>
              <a:t>Inner struggle with morals, beliefs, desires</a:t>
            </a:r>
          </a:p>
          <a:p>
            <a:endParaRPr lang="en-US" sz="3600" dirty="0"/>
          </a:p>
          <a:p>
            <a:r>
              <a:rPr lang="en-US" sz="3600" dirty="0" smtClean="0"/>
              <a:t>Must be resolved by the character alone, decisions made by the character</a:t>
            </a:r>
          </a:p>
          <a:p>
            <a:endParaRPr lang="en-US" sz="3600" dirty="0"/>
          </a:p>
          <a:p>
            <a:r>
              <a:rPr lang="en-US" sz="3600" dirty="0" smtClean="0">
                <a:hlinkClick r:id="rId2"/>
              </a:rPr>
              <a:t>Lion King- Character vs. Self</a:t>
            </a:r>
            <a:endParaRPr lang="en-US" sz="3600" dirty="0"/>
          </a:p>
        </p:txBody>
      </p:sp>
    </p:spTree>
    <p:extLst>
      <p:ext uri="{BB962C8B-B14F-4D97-AF65-F5344CB8AC3E}">
        <p14:creationId xmlns:p14="http://schemas.microsoft.com/office/powerpoint/2010/main" val="316464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1"/>
                </a:solidFill>
              </a:rPr>
              <a:t>Character vs. Character</a:t>
            </a:r>
            <a:endParaRPr lang="en-US" sz="5400" dirty="0">
              <a:solidFill>
                <a:schemeClr val="accent1"/>
              </a:solidFill>
            </a:endParaRPr>
          </a:p>
        </p:txBody>
      </p:sp>
      <p:sp>
        <p:nvSpPr>
          <p:cNvPr id="3" name="Content Placeholder 2"/>
          <p:cNvSpPr>
            <a:spLocks noGrp="1"/>
          </p:cNvSpPr>
          <p:nvPr>
            <p:ph sz="quarter" idx="1"/>
          </p:nvPr>
        </p:nvSpPr>
        <p:spPr>
          <a:xfrm>
            <a:off x="914400" y="1295400"/>
            <a:ext cx="7772400" cy="4800600"/>
          </a:xfrm>
        </p:spPr>
        <p:txBody>
          <a:bodyPr>
            <a:noAutofit/>
          </a:bodyPr>
          <a:lstStyle/>
          <a:p>
            <a:r>
              <a:rPr lang="en-US" sz="3200" dirty="0" smtClean="0"/>
              <a:t>One character struggles against or with another character</a:t>
            </a:r>
          </a:p>
          <a:p>
            <a:pPr marL="0" indent="0">
              <a:buNone/>
            </a:pPr>
            <a:endParaRPr lang="en-US" sz="1000" dirty="0"/>
          </a:p>
          <a:p>
            <a:r>
              <a:rPr lang="en-US" sz="3200" dirty="0" smtClean="0"/>
              <a:t>Often due to moral, religious, or social differences</a:t>
            </a:r>
          </a:p>
          <a:p>
            <a:endParaRPr lang="en-US" sz="1000" dirty="0"/>
          </a:p>
          <a:p>
            <a:r>
              <a:rPr lang="en-US" sz="3200" dirty="0" smtClean="0"/>
              <a:t>Causes emotional, verbal, or physical conflicts between characters</a:t>
            </a:r>
          </a:p>
          <a:p>
            <a:endParaRPr lang="en-US" sz="1000" dirty="0"/>
          </a:p>
          <a:p>
            <a:r>
              <a:rPr lang="en-US" sz="3200" dirty="0" smtClean="0"/>
              <a:t>May be only conflict or coincide with other conflicts</a:t>
            </a:r>
          </a:p>
        </p:txBody>
      </p:sp>
    </p:spTree>
    <p:extLst>
      <p:ext uri="{BB962C8B-B14F-4D97-AF65-F5344CB8AC3E}">
        <p14:creationId xmlns:p14="http://schemas.microsoft.com/office/powerpoint/2010/main" val="29061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1"/>
                </a:solidFill>
              </a:rPr>
              <a:t>Character vs. Fate</a:t>
            </a:r>
            <a:endParaRPr lang="en-US" sz="5400" dirty="0">
              <a:solidFill>
                <a:schemeClr val="accent1"/>
              </a:solidFill>
            </a:endParaRPr>
          </a:p>
        </p:txBody>
      </p:sp>
      <p:sp>
        <p:nvSpPr>
          <p:cNvPr id="3" name="Content Placeholder 2"/>
          <p:cNvSpPr>
            <a:spLocks noGrp="1"/>
          </p:cNvSpPr>
          <p:nvPr>
            <p:ph sz="quarter" idx="1"/>
          </p:nvPr>
        </p:nvSpPr>
        <p:spPr/>
        <p:txBody>
          <a:bodyPr/>
          <a:lstStyle/>
          <a:p>
            <a:r>
              <a:rPr lang="en-US" sz="3600" dirty="0" smtClean="0"/>
              <a:t>When a character feels they should follow an unknown destiny or path</a:t>
            </a:r>
          </a:p>
          <a:p>
            <a:endParaRPr lang="en-US" sz="3600" dirty="0"/>
          </a:p>
          <a:p>
            <a:r>
              <a:rPr lang="en-US" sz="3600" dirty="0" smtClean="0"/>
              <a:t>Often leads to character vs. self conflict</a:t>
            </a:r>
          </a:p>
          <a:p>
            <a:endParaRPr lang="en-US" sz="3600" dirty="0"/>
          </a:p>
          <a:p>
            <a:r>
              <a:rPr lang="en-US" sz="3600" dirty="0" smtClean="0">
                <a:hlinkClick r:id="rId2"/>
              </a:rPr>
              <a:t>Star Wars video clip</a:t>
            </a:r>
            <a:endParaRPr lang="en-US" sz="3600" dirty="0" smtClean="0"/>
          </a:p>
          <a:p>
            <a:pPr marL="0" indent="0">
              <a:buNone/>
            </a:pPr>
            <a:endParaRPr lang="en-US" dirty="0"/>
          </a:p>
        </p:txBody>
      </p:sp>
    </p:spTree>
    <p:extLst>
      <p:ext uri="{BB962C8B-B14F-4D97-AF65-F5344CB8AC3E}">
        <p14:creationId xmlns:p14="http://schemas.microsoft.com/office/powerpoint/2010/main" val="270520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1"/>
                </a:solidFill>
              </a:rPr>
              <a:t>Character vs. Nature</a:t>
            </a:r>
            <a:endParaRPr lang="en-US" sz="5400" dirty="0">
              <a:solidFill>
                <a:schemeClr val="accent1"/>
              </a:solidFill>
            </a:endParaRPr>
          </a:p>
        </p:txBody>
      </p:sp>
      <p:sp>
        <p:nvSpPr>
          <p:cNvPr id="3" name="Content Placeholder 2"/>
          <p:cNvSpPr>
            <a:spLocks noGrp="1"/>
          </p:cNvSpPr>
          <p:nvPr>
            <p:ph sz="quarter" idx="1"/>
          </p:nvPr>
        </p:nvSpPr>
        <p:spPr/>
        <p:txBody>
          <a:bodyPr/>
          <a:lstStyle/>
          <a:p>
            <a:r>
              <a:rPr lang="en-US" sz="3600" dirty="0" smtClean="0"/>
              <a:t>One or more characters find themselves at odds with nature</a:t>
            </a:r>
          </a:p>
          <a:p>
            <a:endParaRPr lang="en-US" sz="3600" dirty="0"/>
          </a:p>
          <a:p>
            <a:r>
              <a:rPr lang="en-US" sz="3600" dirty="0" smtClean="0"/>
              <a:t>Ex: struck by lightning, boat sinks in a storm, hypothermia in a snow storm</a:t>
            </a:r>
          </a:p>
          <a:p>
            <a:endParaRPr lang="en-US" sz="3600" dirty="0"/>
          </a:p>
          <a:p>
            <a:r>
              <a:rPr lang="en-US" sz="3600" dirty="0" smtClean="0">
                <a:hlinkClick r:id="rId2"/>
              </a:rPr>
              <a:t>Cast Away video clip</a:t>
            </a:r>
            <a:endParaRPr lang="en-US" sz="3600" dirty="0" smtClean="0"/>
          </a:p>
          <a:p>
            <a:pPr marL="0" indent="0">
              <a:buNone/>
            </a:pPr>
            <a:endParaRPr lang="en-US" dirty="0"/>
          </a:p>
        </p:txBody>
      </p:sp>
    </p:spTree>
    <p:extLst>
      <p:ext uri="{BB962C8B-B14F-4D97-AF65-F5344CB8AC3E}">
        <p14:creationId xmlns:p14="http://schemas.microsoft.com/office/powerpoint/2010/main" val="261576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644</TotalTime>
  <Words>424</Words>
  <Application>Microsoft Office PowerPoint</Application>
  <PresentationFormat>On-screen Show (4:3)</PresentationFormat>
  <Paragraphs>74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Equity</vt:lpstr>
      <vt:lpstr>Conflict</vt:lpstr>
      <vt:lpstr>Conflict</vt:lpstr>
      <vt:lpstr>Conflict Categories</vt:lpstr>
      <vt:lpstr>    Internal Conflict</vt:lpstr>
      <vt:lpstr>External Conflict</vt:lpstr>
      <vt:lpstr>Character vs. Self</vt:lpstr>
      <vt:lpstr>Character vs. Character</vt:lpstr>
      <vt:lpstr>Character vs. Fate</vt:lpstr>
      <vt:lpstr>Character vs. Nature</vt:lpstr>
      <vt:lpstr>Character vs. Society</vt:lpstr>
      <vt:lpstr>PowerPoint Presentation</vt:lpstr>
      <vt:lpstr>Character vs. Technology</vt:lpstr>
      <vt:lpstr>PowerPoint Presentation</vt:lpstr>
    </vt:vector>
  </TitlesOfParts>
  <Company>FDCSD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dc:title>
  <dc:creator>FDCSD</dc:creator>
  <cp:lastModifiedBy>Sara Fitzgerald</cp:lastModifiedBy>
  <cp:revision>18</cp:revision>
  <cp:lastPrinted>2014-08-28T13:07:17Z</cp:lastPrinted>
  <dcterms:created xsi:type="dcterms:W3CDTF">2014-08-26T15:15:59Z</dcterms:created>
  <dcterms:modified xsi:type="dcterms:W3CDTF">2014-08-29T14:23:00Z</dcterms:modified>
</cp:coreProperties>
</file>